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Fira Sans Medium"/>
      <p:regular r:id="rId30"/>
      <p:bold r:id="rId31"/>
      <p:italic r:id="rId32"/>
      <p:boldItalic r:id="rId33"/>
    </p:embeddedFont>
    <p:embeddedFont>
      <p:font typeface="Fira Sans SemiBold"/>
      <p:regular r:id="rId34"/>
      <p:bold r:id="rId35"/>
      <p:italic r:id="rId36"/>
      <p:boldItalic r:id="rId37"/>
    </p:embeddedFont>
    <p:embeddedFont>
      <p:font typeface="Fira Sans"/>
      <p:regular r:id="rId38"/>
      <p:bold r:id="rId39"/>
      <p:italic r:id="rId40"/>
      <p:boldItalic r:id="rId41"/>
    </p:embeddedFont>
    <p:embeddedFont>
      <p:font typeface="Fira Sans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italic.fntdata"/><Relationship Id="rId20" Type="http://schemas.openxmlformats.org/officeDocument/2006/relationships/slide" Target="slides/slide15.xml"/><Relationship Id="rId42" Type="http://schemas.openxmlformats.org/officeDocument/2006/relationships/font" Target="fonts/FiraSansLight-regular.fntdata"/><Relationship Id="rId41" Type="http://schemas.openxmlformats.org/officeDocument/2006/relationships/font" Target="fonts/FiraSans-boldItalic.fntdata"/><Relationship Id="rId22" Type="http://schemas.openxmlformats.org/officeDocument/2006/relationships/slide" Target="slides/slide17.xml"/><Relationship Id="rId44" Type="http://schemas.openxmlformats.org/officeDocument/2006/relationships/font" Target="fonts/FiraSansLight-italic.fntdata"/><Relationship Id="rId21" Type="http://schemas.openxmlformats.org/officeDocument/2006/relationships/slide" Target="slides/slide16.xml"/><Relationship Id="rId43" Type="http://schemas.openxmlformats.org/officeDocument/2006/relationships/font" Target="fonts/FiraSans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FiraSa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Medium-bold.fntdata"/><Relationship Id="rId30" Type="http://schemas.openxmlformats.org/officeDocument/2006/relationships/font" Target="fonts/FiraSa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Medium-italic.fntdata"/><Relationship Id="rId13" Type="http://schemas.openxmlformats.org/officeDocument/2006/relationships/slide" Target="slides/slide8.xml"/><Relationship Id="rId35" Type="http://schemas.openxmlformats.org/officeDocument/2006/relationships/font" Target="fonts/FiraSansSemiBold-bold.fntdata"/><Relationship Id="rId12" Type="http://schemas.openxmlformats.org/officeDocument/2006/relationships/slide" Target="slides/slide7.xml"/><Relationship Id="rId34" Type="http://schemas.openxmlformats.org/officeDocument/2006/relationships/font" Target="fonts/FiraSa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FiraSans-bold.fntdata"/><Relationship Id="rId16" Type="http://schemas.openxmlformats.org/officeDocument/2006/relationships/slide" Target="slides/slide11.xml"/><Relationship Id="rId38" Type="http://schemas.openxmlformats.org/officeDocument/2006/relationships/font" Target="fonts/Fira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f4ebc7f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f4ebc7f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f4ebc7f5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f4ebc7f5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f4ebc7f5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f4ebc7f5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f4ebc7f5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f4ebc7f5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f4ebc7f5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f4ebc7f5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4ebc7f5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4ebc7f5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f4ebc7f5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f4ebc7f5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f4ebc7f5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f4ebc7f5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f4ebc7f5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f4ebc7f5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f4ebc7f5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f4ebc7f5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f4ebc7f5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f4ebc7f5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f4ebc7f5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f4ebc7f5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4ebc7f5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4ebc7f5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f4ebc7f5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f4ebc7f5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f4ebc7f5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f4ebc7f5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4ebc7f5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4ebc7f5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4ebc7f5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f4ebc7f5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f4ebc7f5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f4ebc7f5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f4ebc7f5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f4ebc7f5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f4ebc7f5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f4ebc7f5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2862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9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79100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175738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572375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jalcantara90.medium.com/container-and-presentational-pattern-en-angular-5e67a0fca05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.to/angular/preload-angular-bundles-when-good-network-connectivity-is-detected-j3a" TargetMode="External"/><Relationship Id="rId4" Type="http://schemas.openxmlformats.org/officeDocument/2006/relationships/hyperlink" Target="https://dev.to/angular/preload-angular-bundles-when-good-network-connectivity-is-detected-j3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ngular.io/cl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github.com/ngx-translate/core" TargetMode="External"/><Relationship Id="rId11" Type="http://schemas.openxmlformats.org/officeDocument/2006/relationships/image" Target="../media/image5.png"/><Relationship Id="rId10" Type="http://schemas.openxmlformats.org/officeDocument/2006/relationships/hyperlink" Target="https://github.com/swimlane/ngx-charts" TargetMode="External"/><Relationship Id="rId12" Type="http://schemas.openxmlformats.org/officeDocument/2006/relationships/hyperlink" Target="https://material.angular.io/cdk/categories" TargetMode="External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github.com/ngneat/dialog" TargetMode="External"/><Relationship Id="rId7" Type="http://schemas.openxmlformats.org/officeDocument/2006/relationships/image" Target="../media/image14.png"/><Relationship Id="rId8" Type="http://schemas.openxmlformats.org/officeDocument/2006/relationships/hyperlink" Target="https://github.com/scttcper/ngx-toast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ngneat/spectator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github.com/datorama/akita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hyperlink" Target="https://ngrx.io/" TargetMode="External"/><Relationship Id="rId8" Type="http://schemas.openxmlformats.org/officeDocument/2006/relationships/hyperlink" Target="https://ngrx.io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ngular.io/api/core/APP_INITIALIZ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311700" y="1777950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Angular</a:t>
            </a:r>
            <a:endParaRPr b="1" sz="5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3"/>
          <p:cNvSpPr txBox="1"/>
          <p:nvPr>
            <p:ph idx="4294967295" type="subTitle"/>
          </p:nvPr>
        </p:nvSpPr>
        <p:spPr>
          <a:xfrm>
            <a:off x="311700" y="28394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">
            <a:off x="7609290" y="3594267"/>
            <a:ext cx="1534719" cy="154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/>
        </p:nvSpPr>
        <p:spPr>
          <a:xfrm>
            <a:off x="1111350" y="402925"/>
            <a:ext cx="6921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#2: Communication Patterns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740550" y="1639150"/>
            <a:ext cx="766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We need to refactor the child component, to only emit the string is typed inside the input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Parent component should receive the string </a:t>
            </a:r>
            <a:r>
              <a:rPr lang="es">
                <a:solidFill>
                  <a:schemeClr val="dk1"/>
                </a:solidFill>
              </a:rPr>
              <a:t>emitted</a:t>
            </a:r>
            <a:r>
              <a:rPr lang="es">
                <a:solidFill>
                  <a:schemeClr val="dk1"/>
                </a:solidFill>
              </a:rPr>
              <a:t> by child component and make a call to our pokemon.service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Update the data of selected property when we receive the API response.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4432950" y="4691075"/>
            <a:ext cx="46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To know more about communication pattern you can read it</a:t>
            </a:r>
            <a:r>
              <a:rPr lang="es" sz="1200">
                <a:solidFill>
                  <a:schemeClr val="lt1"/>
                </a:solidFill>
                <a:highlight>
                  <a:srgbClr val="FFFFFF"/>
                </a:highlight>
              </a:rPr>
              <a:t> </a:t>
            </a:r>
            <a:r>
              <a:rPr lang="es" sz="1200">
                <a:solidFill>
                  <a:srgbClr val="134F5C"/>
                </a:solidFill>
                <a:highlight>
                  <a:srgbClr val="FFFFFF"/>
                </a:highlight>
              </a:rPr>
              <a:t> </a:t>
            </a:r>
            <a:r>
              <a:rPr lang="es" sz="1200" u="sng">
                <a:solidFill>
                  <a:srgbClr val="134F5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here.</a:t>
            </a:r>
            <a:endParaRPr sz="1200">
              <a:solidFill>
                <a:srgbClr val="134F5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20670"/>
          </a:srgbClr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/>
        </p:nvSpPr>
        <p:spPr>
          <a:xfrm>
            <a:off x="1111350" y="402925"/>
            <a:ext cx="6921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#3: Handle subscriptions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740550" y="1639150"/>
            <a:ext cx="766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We need to get the subscription of all subscribes in our pokemon-detail.component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 the OnDestroy hook we need to unsubscribe of all of subscriptions.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/>
        </p:nvSpPr>
        <p:spPr>
          <a:xfrm>
            <a:off x="1111350" y="402925"/>
            <a:ext cx="6921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#4: Handle in single subscription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740550" y="1639150"/>
            <a:ext cx="766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Instead of create several properties for every subscription we can use only one Subscription and use add method in every subscribe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20670"/>
          </a:srgbClr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/>
        </p:nvSpPr>
        <p:spPr>
          <a:xfrm>
            <a:off x="566400" y="395950"/>
            <a:ext cx="80112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#5: Handle subscription with subject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740550" y="1639150"/>
            <a:ext cx="76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Create a subject that we would call to unsubscribe of all subscriptions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Add in each subscription the takeUntil operator and set the destroy subject.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Call next and complete of our destroy subject in OnDestroy hook.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0" y="395950"/>
            <a:ext cx="9089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#6: Use pipeline to group into a single subscription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740550" y="1639150"/>
            <a:ext cx="76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Use pipe and rxjs operator to only make one subscription.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Remove subscription property and add it into a pokemon.description property.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Update UI to load data of description from pokemon.description.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/>
        </p:nvSpPr>
        <p:spPr>
          <a:xfrm>
            <a:off x="605250" y="389250"/>
            <a:ext cx="7933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#7: Remove subscription and use Async pipe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740550" y="1639150"/>
            <a:ext cx="766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Instead of define a property pokemon that is the type pokemon, we would define pokemon$: Observable&lt;Pokemon&gt;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Then we assign our observable directly into our property, without make the subscribe.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Instead of use our pokemon property in our UI we are going to use pokemon$ | async.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/>
        </p:nvSpPr>
        <p:spPr>
          <a:xfrm>
            <a:off x="0" y="395950"/>
            <a:ext cx="9089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#8: Lazy load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740550" y="1395175"/>
            <a:ext cx="76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Now we are importing inside the app.module all of app modules and we need to remove it.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Then we need to create a routing-module for every module (in the project we have it done).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 app-routing module instead of call the component we want to render we are going to use loadChildren to make an import of the owner module of this component.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/>
        </p:nvSpPr>
        <p:spPr>
          <a:xfrm>
            <a:off x="0" y="395950"/>
            <a:ext cx="9089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#9: Preload strategy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740550" y="1225775"/>
            <a:ext cx="76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We are going to implement a preload strategy based on network connection type.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This strategy would check if the user connection is 3g or less.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If user has better connection than 3g, we are going to download all the modules after we have downloaded the main.js bundle.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If user has connection of 3g or worse connection we only load the modules when the user navigates to our pages.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4432950" y="4691075"/>
            <a:ext cx="46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To </a:t>
            </a:r>
            <a:r>
              <a:rPr lang="es" sz="1200">
                <a:solidFill>
                  <a:schemeClr val="dk1"/>
                </a:solidFill>
              </a:rPr>
              <a:t>know more about this implementation you can read it</a:t>
            </a:r>
            <a:r>
              <a:rPr lang="es" sz="1200">
                <a:solidFill>
                  <a:schemeClr val="lt1"/>
                </a:solidFill>
              </a:rPr>
              <a:t> </a:t>
            </a:r>
            <a:r>
              <a:rPr lang="es" sz="12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/>
        </p:nvSpPr>
        <p:spPr>
          <a:xfrm>
            <a:off x="0" y="395950"/>
            <a:ext cx="9089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Bonus challenge #10: Dependency injection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740550" y="1361325"/>
            <a:ext cx="766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Create an injection token to identify our injectable environment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Build a provider and use it in app.module.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Inject this dependency in pokemon service and check that everything still works.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Override the provider inside the pokemon.service.spec.ts to manage the apiUrl in the context of our testing environment.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ctrTitle"/>
          </p:nvPr>
        </p:nvSpPr>
        <p:spPr>
          <a:xfrm>
            <a:off x="2051700" y="31363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Q&amp;A</a:t>
            </a:r>
            <a:endParaRPr b="1" sz="2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1866750" y="2261550"/>
            <a:ext cx="54105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WTF is Angular?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1135350" y="549200"/>
            <a:ext cx="6873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How can I create an Angular App?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grpSp>
        <p:nvGrpSpPr>
          <p:cNvPr id="101" name="Google Shape;101;p15"/>
          <p:cNvGrpSpPr/>
          <p:nvPr/>
        </p:nvGrpSpPr>
        <p:grpSpPr>
          <a:xfrm>
            <a:off x="1087375" y="2325450"/>
            <a:ext cx="8056625" cy="2727175"/>
            <a:chOff x="1087375" y="2325450"/>
            <a:chExt cx="8056625" cy="2727175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1087375" y="2325450"/>
              <a:ext cx="7621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dk1"/>
                  </a:solidFill>
                </a:rPr>
                <a:t>Use the @angular/cli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6273600" y="4683325"/>
              <a:ext cx="287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To see more about cli </a:t>
              </a:r>
              <a:r>
                <a:rPr lang="es" sz="1200" u="sng">
                  <a:solidFill>
                    <a:srgbClr val="1155CC"/>
                  </a:solidFill>
                  <a:highlight>
                    <a:srgbClr val="FFFFFF"/>
                  </a:highlight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here</a:t>
              </a:r>
              <a:r>
                <a:rPr lang="es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.</a:t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1068075" y="382025"/>
            <a:ext cx="69213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 that's all what we need to create an Angular App?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rgbClr val="000000"/>
              </a:solidFill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224" y="1514175"/>
            <a:ext cx="2743981" cy="34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1111350" y="356325"/>
            <a:ext cx="69213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Recommended</a:t>
            </a:r>
            <a:r>
              <a:rPr b="1" lang="es" sz="270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third party libs</a:t>
            </a:r>
            <a:endParaRPr b="1" sz="2706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271075" y="1291488"/>
            <a:ext cx="4851000" cy="679775"/>
            <a:chOff x="431575" y="1207738"/>
            <a:chExt cx="4851000" cy="679775"/>
          </a:xfrm>
        </p:grpSpPr>
        <p:pic>
          <p:nvPicPr>
            <p:cNvPr id="116" name="Google Shape;11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1575" y="1207738"/>
              <a:ext cx="679775" cy="67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7"/>
            <p:cNvSpPr txBox="1"/>
            <p:nvPr/>
          </p:nvSpPr>
          <p:spPr>
            <a:xfrm>
              <a:off x="1262575" y="1332075"/>
              <a:ext cx="402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Internationalization: </a:t>
              </a:r>
              <a:r>
                <a:rPr lang="es"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s" sz="1600" u="sng">
                  <a:solidFill>
                    <a:schemeClr val="accent5"/>
                  </a:solidFill>
                  <a:latin typeface="Nunito"/>
                  <a:ea typeface="Nunito"/>
                  <a:cs typeface="Nunito"/>
                  <a:sym typeface="Nuni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ngx-translate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4472925" y="1763387"/>
            <a:ext cx="3650974" cy="727325"/>
            <a:chOff x="4870725" y="1875087"/>
            <a:chExt cx="3650974" cy="727325"/>
          </a:xfrm>
        </p:grpSpPr>
        <p:pic>
          <p:nvPicPr>
            <p:cNvPr id="119" name="Google Shape;11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94375" y="1875087"/>
              <a:ext cx="727324" cy="72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7"/>
            <p:cNvSpPr txBox="1"/>
            <p:nvPr/>
          </p:nvSpPr>
          <p:spPr>
            <a:xfrm>
              <a:off x="4870725" y="2023200"/>
              <a:ext cx="2707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Modals: </a:t>
              </a:r>
              <a:r>
                <a:rPr lang="es" sz="1600" u="sng">
                  <a:solidFill>
                    <a:schemeClr val="accent5"/>
                  </a:solidFill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ngneat/dialog</a:t>
              </a:r>
              <a:r>
                <a:rPr lang="es">
                  <a:solidFill>
                    <a:schemeClr val="lt1"/>
                  </a:solidFill>
                </a:rPr>
                <a:t> 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319950" y="2490698"/>
            <a:ext cx="3806275" cy="679775"/>
            <a:chOff x="596775" y="2532598"/>
            <a:chExt cx="3806275" cy="679775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6775" y="2532598"/>
              <a:ext cx="679775" cy="67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1478950" y="2672375"/>
              <a:ext cx="2924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Toast alerts: </a:t>
              </a:r>
              <a:r>
                <a:rPr lang="es" sz="1600" u="sng">
                  <a:solidFill>
                    <a:schemeClr val="accent5"/>
                  </a:solidFill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scttcper/ngx-toastr</a:t>
              </a:r>
              <a:r>
                <a:rPr lang="es">
                  <a:solidFill>
                    <a:schemeClr val="lt1"/>
                  </a:solidFill>
                </a:rPr>
                <a:t> 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5176201" y="3170475"/>
            <a:ext cx="3240174" cy="978600"/>
            <a:chOff x="5424673" y="2968100"/>
            <a:chExt cx="3350402" cy="978600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70300" y="2968100"/>
              <a:ext cx="1304775" cy="97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 txBox="1"/>
            <p:nvPr/>
          </p:nvSpPr>
          <p:spPr>
            <a:xfrm>
              <a:off x="5424673" y="3241850"/>
              <a:ext cx="335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Charts: </a:t>
              </a:r>
              <a:r>
                <a:rPr lang="es" sz="1600" u="sng">
                  <a:solidFill>
                    <a:schemeClr val="accent5"/>
                  </a:solidFill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ngx-charts</a:t>
              </a:r>
              <a:r>
                <a:rPr lang="es">
                  <a:solidFill>
                    <a:schemeClr val="lt1"/>
                  </a:solidFill>
                </a:rPr>
                <a:t> 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271075" y="3944025"/>
            <a:ext cx="6469975" cy="908600"/>
            <a:chOff x="271075" y="3860275"/>
            <a:chExt cx="6469975" cy="908600"/>
          </a:xfrm>
        </p:grpSpPr>
        <p:pic>
          <p:nvPicPr>
            <p:cNvPr id="128" name="Google Shape;128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1075" y="3860275"/>
              <a:ext cx="845000" cy="90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7"/>
            <p:cNvSpPr txBox="1"/>
            <p:nvPr/>
          </p:nvSpPr>
          <p:spPr>
            <a:xfrm>
              <a:off x="1304450" y="4080125"/>
              <a:ext cx="543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</a:rPr>
                <a:t>Drag &amp; drop, trees, scroll, accordion, etc.: </a:t>
              </a:r>
              <a:r>
                <a:rPr lang="es" u="sng">
                  <a:solidFill>
                    <a:srgbClr val="E69138"/>
                  </a:solidFill>
                  <a:hlinkClick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@angular/cdk</a:t>
              </a:r>
              <a:endParaRPr>
                <a:solidFill>
                  <a:srgbClr val="E69138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1111350" y="402925"/>
            <a:ext cx="6921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Personal </a:t>
            </a: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recommendation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rgbClr val="000000"/>
              </a:solidFill>
            </a:endParaRPr>
          </a:p>
        </p:txBody>
      </p:sp>
      <p:grpSp>
        <p:nvGrpSpPr>
          <p:cNvPr id="135" name="Google Shape;135;p18"/>
          <p:cNvGrpSpPr/>
          <p:nvPr/>
        </p:nvGrpSpPr>
        <p:grpSpPr>
          <a:xfrm>
            <a:off x="1015413" y="1280688"/>
            <a:ext cx="7161900" cy="714225"/>
            <a:chOff x="1015413" y="1280688"/>
            <a:chExt cx="7161900" cy="714225"/>
          </a:xfrm>
        </p:grpSpPr>
        <p:sp>
          <p:nvSpPr>
            <p:cNvPr id="136" name="Google Shape;136;p18"/>
            <p:cNvSpPr txBox="1"/>
            <p:nvPr/>
          </p:nvSpPr>
          <p:spPr>
            <a:xfrm>
              <a:off x="4168413" y="1437713"/>
              <a:ext cx="400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Easy test configuration:</a:t>
              </a:r>
              <a:r>
                <a:rPr lang="es">
                  <a:solidFill>
                    <a:schemeClr val="lt1"/>
                  </a:solidFill>
                </a:rPr>
                <a:t> </a:t>
              </a:r>
              <a:r>
                <a:rPr lang="es" u="sng">
                  <a:solidFill>
                    <a:schemeClr val="accent4"/>
                  </a:solidFill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ngneat/spectator</a:t>
              </a:r>
              <a:endParaRPr>
                <a:solidFill>
                  <a:schemeClr val="accent4"/>
                </a:solidFill>
              </a:endParaRPr>
            </a:p>
          </p:txBody>
        </p:sp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5413" y="1280688"/>
              <a:ext cx="3313099" cy="714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18"/>
          <p:cNvGrpSpPr/>
          <p:nvPr/>
        </p:nvGrpSpPr>
        <p:grpSpPr>
          <a:xfrm>
            <a:off x="1609863" y="2428586"/>
            <a:ext cx="5819925" cy="1390230"/>
            <a:chOff x="2108275" y="2193584"/>
            <a:chExt cx="5819925" cy="1214811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7925" y="2550893"/>
              <a:ext cx="981325" cy="85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41450" y="2626089"/>
              <a:ext cx="726153" cy="63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8"/>
            <p:cNvSpPr txBox="1"/>
            <p:nvPr/>
          </p:nvSpPr>
          <p:spPr>
            <a:xfrm>
              <a:off x="4681750" y="2826580"/>
              <a:ext cx="457200" cy="3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OR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" name="Google Shape;142;p18"/>
            <p:cNvSpPr txBox="1"/>
            <p:nvPr/>
          </p:nvSpPr>
          <p:spPr>
            <a:xfrm>
              <a:off x="4110000" y="2193584"/>
              <a:ext cx="18165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chemeClr val="dk1"/>
                  </a:solidFill>
                </a:rPr>
                <a:t>State management</a:t>
              </a:r>
              <a:endParaRPr sz="1500">
                <a:solidFill>
                  <a:schemeClr val="dk1"/>
                </a:solidFill>
              </a:endParaRPr>
            </a:p>
          </p:txBody>
        </p:sp>
        <p:sp>
          <p:nvSpPr>
            <p:cNvPr id="143" name="Google Shape;143;p18">
              <a:hlinkClick r:id="rId7"/>
            </p:cNvPr>
            <p:cNvSpPr txBox="1"/>
            <p:nvPr/>
          </p:nvSpPr>
          <p:spPr>
            <a:xfrm>
              <a:off x="2108275" y="2626088"/>
              <a:ext cx="1204200" cy="3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u="sng">
                  <a:solidFill>
                    <a:schemeClr val="accent4"/>
                  </a:solidFill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NgRx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6302500" y="2626089"/>
              <a:ext cx="1625700" cy="3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u="sng">
                  <a:solidFill>
                    <a:schemeClr val="accent4"/>
                  </a:solidFill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dataorama/akita</a:t>
              </a: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/>
        </p:nvSpPr>
        <p:spPr>
          <a:xfrm>
            <a:off x="1111350" y="402925"/>
            <a:ext cx="6921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How do I build an Angular App?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rgbClr val="000000"/>
              </a:solidFill>
            </a:endParaRPr>
          </a:p>
        </p:txBody>
      </p:sp>
      <p:pic>
        <p:nvPicPr>
          <p:cNvPr descr="Dance Dancing GIF by Staatsloterij"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000" y="1117175"/>
            <a:ext cx="3718000" cy="37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2167325" y="1179800"/>
            <a:ext cx="47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We need to create modules that represents our features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2" name="Google Shape;152;p19"/>
          <p:cNvGrpSpPr/>
          <p:nvPr/>
        </p:nvGrpSpPr>
        <p:grpSpPr>
          <a:xfrm>
            <a:off x="308325" y="1717875"/>
            <a:ext cx="2840373" cy="2280799"/>
            <a:chOff x="308325" y="1717875"/>
            <a:chExt cx="2840373" cy="2280799"/>
          </a:xfrm>
        </p:grpSpPr>
        <p:pic>
          <p:nvPicPr>
            <p:cNvPr id="153" name="Google Shape;15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8325" y="2089575"/>
              <a:ext cx="2840373" cy="1909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9"/>
            <p:cNvSpPr txBox="1"/>
            <p:nvPr/>
          </p:nvSpPr>
          <p:spPr>
            <a:xfrm>
              <a:off x="1022013" y="1717875"/>
              <a:ext cx="141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Core Module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3353529" y="1752515"/>
            <a:ext cx="2527492" cy="2211517"/>
            <a:chOff x="6548825" y="2627425"/>
            <a:chExt cx="2365901" cy="2072649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8825" y="3147450"/>
              <a:ext cx="2365901" cy="155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 txBox="1"/>
            <p:nvPr/>
          </p:nvSpPr>
          <p:spPr>
            <a:xfrm>
              <a:off x="6812729" y="2627425"/>
              <a:ext cx="18381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Feature Modul</a:t>
              </a:r>
              <a:r>
                <a:rPr lang="es">
                  <a:solidFill>
                    <a:schemeClr val="dk1"/>
                  </a:solidFill>
                </a:rPr>
                <a:t>es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8" name="Google Shape;158;p19"/>
          <p:cNvGrpSpPr/>
          <p:nvPr/>
        </p:nvGrpSpPr>
        <p:grpSpPr>
          <a:xfrm>
            <a:off x="6717996" y="1752532"/>
            <a:ext cx="2064794" cy="2573335"/>
            <a:chOff x="6690328" y="1717875"/>
            <a:chExt cx="2075796" cy="2555701"/>
          </a:xfrm>
        </p:grpSpPr>
        <p:pic>
          <p:nvPicPr>
            <p:cNvPr id="159" name="Google Shape;15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0328" y="2200925"/>
              <a:ext cx="2075796" cy="2072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9"/>
            <p:cNvSpPr txBox="1"/>
            <p:nvPr/>
          </p:nvSpPr>
          <p:spPr>
            <a:xfrm>
              <a:off x="6969675" y="1717875"/>
              <a:ext cx="1517100" cy="3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</a:rPr>
                <a:t>Shared</a:t>
              </a:r>
              <a:r>
                <a:rPr lang="es">
                  <a:solidFill>
                    <a:schemeClr val="dk1"/>
                  </a:solidFill>
                </a:rPr>
                <a:t> Modules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/>
        </p:nvSpPr>
        <p:spPr>
          <a:xfrm>
            <a:off x="1111350" y="402925"/>
            <a:ext cx="6921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706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Let’s code!!</a:t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rgbClr val="000000"/>
              </a:solidFill>
            </a:endParaRPr>
          </a:p>
        </p:txBody>
      </p:sp>
      <p:pic>
        <p:nvPicPr>
          <p:cNvPr descr="Tired Dog GIF by Leroy Patterson"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999" y="1165175"/>
            <a:ext cx="3682000" cy="36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1111350" y="402925"/>
            <a:ext cx="6921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r>
              <a:rPr lang="es" sz="2700">
                <a:solidFill>
                  <a:schemeClr val="dk1"/>
                </a:solidFill>
              </a:rPr>
              <a:t>Challenge #1: Use APP_INITIALIZER</a:t>
            </a:r>
            <a:r>
              <a:rPr lang="es">
                <a:solidFill>
                  <a:schemeClr val="dk1"/>
                </a:solidFill>
              </a:rPr>
              <a:t>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706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730">
              <a:solidFill>
                <a:schemeClr val="dk1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740550" y="1639150"/>
            <a:ext cx="76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Inject as provider ConfigurationService in app.module.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W</a:t>
            </a:r>
            <a:r>
              <a:rPr lang="es">
                <a:solidFill>
                  <a:schemeClr val="dk1"/>
                </a:solidFill>
              </a:rPr>
              <a:t>e need to add a provider of APP_INITIALIZER in app.module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This provider needs a factory that receive as deeps ConfigurationService.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The factory should call our </a:t>
            </a:r>
            <a:r>
              <a:rPr lang="es">
                <a:solidFill>
                  <a:schemeClr val="dk1"/>
                </a:solidFill>
              </a:rPr>
              <a:t>ConfigurationService </a:t>
            </a:r>
            <a:r>
              <a:rPr lang="es">
                <a:solidFill>
                  <a:schemeClr val="dk1"/>
                </a:solidFill>
              </a:rPr>
              <a:t>.loadConfiguration method*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Remove the use of config Service in whole app that are before every service call to ensure the configuration is done.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379525" y="4691075"/>
            <a:ext cx="37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To see more about APP_INITIALIZER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200" u="sng">
                <a:solidFill>
                  <a:srgbClr val="134F5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789150" y="3372225"/>
            <a:ext cx="756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* In angular (12 &gt; x) the APP_INITIALIZER only accepts promises as return of factory, in angular 12 or more we can return an observable. (The project is in angular v11.2)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